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8" r:id="rId5"/>
    <p:sldId id="284" r:id="rId6"/>
    <p:sldId id="285" r:id="rId7"/>
    <p:sldId id="286" r:id="rId8"/>
    <p:sldId id="287" r:id="rId9"/>
    <p:sldId id="283" r:id="rId10"/>
    <p:sldId id="269" r:id="rId11"/>
    <p:sldId id="270" r:id="rId12"/>
    <p:sldId id="271" r:id="rId13"/>
    <p:sldId id="272" r:id="rId14"/>
    <p:sldId id="277" r:id="rId15"/>
    <p:sldId id="273" r:id="rId16"/>
    <p:sldId id="276" r:id="rId17"/>
    <p:sldId id="275" r:id="rId18"/>
    <p:sldId id="278" r:id="rId19"/>
    <p:sldId id="280" r:id="rId20"/>
    <p:sldId id="281" r:id="rId21"/>
    <p:sldId id="28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9F9F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62" autoAdjust="0"/>
    <p:restoredTop sz="94619" autoAdjust="0"/>
  </p:normalViewPr>
  <p:slideViewPr>
    <p:cSldViewPr snapToGrid="0">
      <p:cViewPr varScale="1">
        <p:scale>
          <a:sx n="85" d="100"/>
          <a:sy n="85" d="100"/>
        </p:scale>
        <p:origin x="15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s>
</file>

<file path=ppt/media/image1.jpeg>
</file>

<file path=ppt/media/image10.gif>
</file>

<file path=ppt/media/image2.jpg>
</file>

<file path=ppt/media/image3.jpg>
</file>

<file path=ppt/media/image4.jpeg>
</file>

<file path=ppt/media/image5.gif>
</file>

<file path=ppt/media/image6.gif>
</file>

<file path=ppt/media/image7.gi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3/7/2021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22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3/7/2021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52010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3/7/2021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70401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3/7/2021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2231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3/7/2021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16775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3/7/2021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42260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3/7/2021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40723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3/7/2021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11850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3/7/2021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4398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3/7/2021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0708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0AF38-26DF-48B3-952C-4A9091D6863C}"/>
              </a:ext>
            </a:extLst>
          </p:cNvPr>
          <p:cNvSpPr>
            <a:spLocks noGrp="1"/>
          </p:cNvSpPr>
          <p:nvPr>
            <p:ph type="ctrTitle"/>
          </p:nvPr>
        </p:nvSpPr>
        <p:spPr>
          <a:xfrm>
            <a:off x="648929" y="639097"/>
            <a:ext cx="6253317" cy="3686015"/>
          </a:xfrm>
        </p:spPr>
        <p:txBody>
          <a:bodyPr>
            <a:normAutofit/>
          </a:bodyPr>
          <a:lstStyle/>
          <a:p>
            <a:r>
              <a:rPr lang="en-US" sz="7200" dirty="0">
                <a:solidFill>
                  <a:schemeClr val="accent1">
                    <a:lumMod val="75000"/>
                  </a:schemeClr>
                </a:solidFill>
              </a:rPr>
              <a:t>Image Classification Using CNN</a:t>
            </a:r>
          </a:p>
        </p:txBody>
      </p:sp>
      <p:sp>
        <p:nvSpPr>
          <p:cNvPr id="3" name="Subtitle 2">
            <a:extLst>
              <a:ext uri="{FF2B5EF4-FFF2-40B4-BE49-F238E27FC236}">
                <a16:creationId xmlns:a16="http://schemas.microsoft.com/office/drawing/2014/main" id="{37FC2D8F-56D2-4ADF-B439-0E09E7C37894}"/>
              </a:ext>
            </a:extLst>
          </p:cNvPr>
          <p:cNvSpPr>
            <a:spLocks noGrp="1"/>
          </p:cNvSpPr>
          <p:nvPr>
            <p:ph type="subTitle" idx="1"/>
          </p:nvPr>
        </p:nvSpPr>
        <p:spPr>
          <a:xfrm>
            <a:off x="632899" y="4672739"/>
            <a:ext cx="6269347" cy="1546164"/>
          </a:xfrm>
        </p:spPr>
        <p:txBody>
          <a:bodyPr>
            <a:normAutofit lnSpcReduction="10000"/>
          </a:bodyPr>
          <a:lstStyle/>
          <a:p>
            <a:r>
              <a:rPr lang="en-US" dirty="0">
                <a:solidFill>
                  <a:srgbClr val="C00000"/>
                </a:solidFill>
              </a:rPr>
              <a:t>Name :-</a:t>
            </a:r>
            <a:r>
              <a:rPr lang="en-US" sz="2400" dirty="0">
                <a:solidFill>
                  <a:srgbClr val="C00000"/>
                </a:solidFill>
              </a:rPr>
              <a:t> Gaurav singh</a:t>
            </a:r>
          </a:p>
          <a:p>
            <a:r>
              <a:rPr lang="en-US" sz="2400" dirty="0">
                <a:solidFill>
                  <a:srgbClr val="C00000"/>
                </a:solidFill>
              </a:rPr>
              <a:t>Branch :- </a:t>
            </a:r>
            <a:r>
              <a:rPr lang="en-US" sz="2400" dirty="0" err="1">
                <a:solidFill>
                  <a:srgbClr val="C00000"/>
                </a:solidFill>
              </a:rPr>
              <a:t>Cse</a:t>
            </a:r>
            <a:endParaRPr lang="en-US" sz="2400" dirty="0">
              <a:solidFill>
                <a:srgbClr val="C00000"/>
              </a:solidFill>
            </a:endParaRPr>
          </a:p>
          <a:p>
            <a:r>
              <a:rPr lang="en-US" dirty="0">
                <a:solidFill>
                  <a:srgbClr val="C00000"/>
                </a:solidFill>
              </a:rPr>
              <a:t>Roll no. :- 18eebcs021</a:t>
            </a:r>
            <a:endParaRPr lang="en-US" sz="2400" dirty="0">
              <a:solidFill>
                <a:srgbClr val="C00000"/>
              </a:solidFill>
            </a:endParaRPr>
          </a:p>
        </p:txBody>
      </p:sp>
      <p:pic>
        <p:nvPicPr>
          <p:cNvPr id="6" name="Picture 5">
            <a:extLst>
              <a:ext uri="{FF2B5EF4-FFF2-40B4-BE49-F238E27FC236}">
                <a16:creationId xmlns:a16="http://schemas.microsoft.com/office/drawing/2014/main" id="{308AC96E-AA33-4309-B51D-072F59E6EC0B}"/>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7556686" y="1"/>
            <a:ext cx="4635315" cy="6857999"/>
          </a:xfrm>
          <a:prstGeom prst="rect">
            <a:avLst/>
          </a:prstGeom>
        </p:spPr>
      </p:pic>
    </p:spTree>
    <p:extLst>
      <p:ext uri="{BB962C8B-B14F-4D97-AF65-F5344CB8AC3E}">
        <p14:creationId xmlns:p14="http://schemas.microsoft.com/office/powerpoint/2010/main" val="2339973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12DE3-2F78-4EE0-95D1-133BFEDCA35A}"/>
              </a:ext>
            </a:extLst>
          </p:cNvPr>
          <p:cNvSpPr>
            <a:spLocks noGrp="1"/>
          </p:cNvSpPr>
          <p:nvPr>
            <p:ph type="title"/>
          </p:nvPr>
        </p:nvSpPr>
        <p:spPr/>
        <p:txBody>
          <a:bodyPr/>
          <a:lstStyle/>
          <a:p>
            <a:r>
              <a:rPr lang="en-IN" b="1" i="0" dirty="0">
                <a:solidFill>
                  <a:schemeClr val="tx1">
                    <a:lumMod val="65000"/>
                    <a:lumOff val="35000"/>
                  </a:schemeClr>
                </a:solidFill>
                <a:effectLst/>
                <a:latin typeface="-apple-system"/>
              </a:rPr>
              <a:t>Architecture of a traditional CNN</a:t>
            </a:r>
            <a:endParaRPr lang="en-IN" dirty="0">
              <a:solidFill>
                <a:schemeClr val="tx1">
                  <a:lumMod val="65000"/>
                  <a:lumOff val="35000"/>
                </a:schemeClr>
              </a:solidFill>
            </a:endParaRPr>
          </a:p>
        </p:txBody>
      </p:sp>
      <p:pic>
        <p:nvPicPr>
          <p:cNvPr id="5" name="Content Placeholder 4">
            <a:extLst>
              <a:ext uri="{FF2B5EF4-FFF2-40B4-BE49-F238E27FC236}">
                <a16:creationId xmlns:a16="http://schemas.microsoft.com/office/drawing/2014/main" id="{B804C198-6EAD-4C59-98D9-B74780F41852}"/>
              </a:ext>
            </a:extLst>
          </p:cNvPr>
          <p:cNvPicPr>
            <a:picLocks noGrp="1" noChangeAspect="1"/>
          </p:cNvPicPr>
          <p:nvPr>
            <p:ph idx="1"/>
          </p:nvPr>
        </p:nvPicPr>
        <p:blipFill>
          <a:blip r:embed="rId2"/>
          <a:stretch>
            <a:fillRect/>
          </a:stretch>
        </p:blipFill>
        <p:spPr>
          <a:xfrm>
            <a:off x="777240" y="1737360"/>
            <a:ext cx="10927080" cy="4640580"/>
          </a:xfrm>
        </p:spPr>
      </p:pic>
    </p:spTree>
    <p:extLst>
      <p:ext uri="{BB962C8B-B14F-4D97-AF65-F5344CB8AC3E}">
        <p14:creationId xmlns:p14="http://schemas.microsoft.com/office/powerpoint/2010/main" val="3431470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85A38-85F0-4FF1-8155-D36B330819D7}"/>
              </a:ext>
            </a:extLst>
          </p:cNvPr>
          <p:cNvSpPr>
            <a:spLocks noGrp="1"/>
          </p:cNvSpPr>
          <p:nvPr>
            <p:ph type="title"/>
          </p:nvPr>
        </p:nvSpPr>
        <p:spPr/>
        <p:txBody>
          <a:bodyPr/>
          <a:lstStyle/>
          <a:p>
            <a:r>
              <a:rPr lang="en-IN" b="1" i="0" dirty="0">
                <a:solidFill>
                  <a:schemeClr val="tx1">
                    <a:lumMod val="65000"/>
                    <a:lumOff val="35000"/>
                  </a:schemeClr>
                </a:solidFill>
                <a:effectLst/>
                <a:latin typeface="-apple-system"/>
              </a:rPr>
              <a:t>Types of layer</a:t>
            </a:r>
            <a:endParaRPr lang="en-IN" dirty="0"/>
          </a:p>
        </p:txBody>
      </p:sp>
      <p:sp>
        <p:nvSpPr>
          <p:cNvPr id="3" name="Content Placeholder 2">
            <a:extLst>
              <a:ext uri="{FF2B5EF4-FFF2-40B4-BE49-F238E27FC236}">
                <a16:creationId xmlns:a16="http://schemas.microsoft.com/office/drawing/2014/main" id="{CBE22F43-8521-4E4E-A792-BA024C1BCCC0}"/>
              </a:ext>
            </a:extLst>
          </p:cNvPr>
          <p:cNvSpPr>
            <a:spLocks noGrp="1"/>
          </p:cNvSpPr>
          <p:nvPr>
            <p:ph idx="1"/>
          </p:nvPr>
        </p:nvSpPr>
        <p:spPr>
          <a:xfrm>
            <a:off x="502920" y="2108201"/>
            <a:ext cx="11452860" cy="3760891"/>
          </a:xfrm>
        </p:spPr>
        <p:txBody>
          <a:bodyPr>
            <a:normAutofit/>
          </a:bodyPr>
          <a:lstStyle/>
          <a:p>
            <a:r>
              <a:rPr lang="en-IN" sz="3200" dirty="0"/>
              <a:t>1) </a:t>
            </a:r>
            <a:r>
              <a:rPr lang="en-IN" sz="3600" b="1" i="0" dirty="0">
                <a:solidFill>
                  <a:srgbClr val="030F86"/>
                </a:solidFill>
                <a:effectLst/>
                <a:latin typeface="-apple-system"/>
              </a:rPr>
              <a:t>Convolution layer (CONV):- </a:t>
            </a:r>
          </a:p>
          <a:p>
            <a:r>
              <a:rPr lang="en-IN" sz="3200" b="1" i="0" dirty="0">
                <a:solidFill>
                  <a:srgbClr val="202124"/>
                </a:solidFill>
                <a:effectLst/>
                <a:latin typeface="arial" panose="020B0604020202020204" pitchFamily="34" charset="0"/>
              </a:rPr>
              <a:t>Convolution</a:t>
            </a:r>
            <a:r>
              <a:rPr lang="en-IN" sz="3200" b="0" i="0" dirty="0">
                <a:solidFill>
                  <a:srgbClr val="202124"/>
                </a:solidFill>
                <a:effectLst/>
                <a:latin typeface="arial" panose="020B0604020202020204" pitchFamily="34" charset="0"/>
              </a:rPr>
              <a:t> is the first </a:t>
            </a:r>
            <a:r>
              <a:rPr lang="en-IN" sz="3200" b="1" i="0" dirty="0">
                <a:solidFill>
                  <a:srgbClr val="202124"/>
                </a:solidFill>
                <a:effectLst/>
                <a:latin typeface="arial" panose="020B0604020202020204" pitchFamily="34" charset="0"/>
              </a:rPr>
              <a:t>layer</a:t>
            </a:r>
            <a:r>
              <a:rPr lang="en-IN" sz="3200" b="0" i="0" dirty="0">
                <a:solidFill>
                  <a:srgbClr val="202124"/>
                </a:solidFill>
                <a:effectLst/>
                <a:latin typeface="arial" panose="020B0604020202020204" pitchFamily="34" charset="0"/>
              </a:rPr>
              <a:t> to extract features from an input image. </a:t>
            </a:r>
            <a:r>
              <a:rPr lang="en-IN" sz="3200" b="1" i="0" dirty="0">
                <a:solidFill>
                  <a:srgbClr val="202124"/>
                </a:solidFill>
                <a:effectLst/>
                <a:latin typeface="arial" panose="020B0604020202020204" pitchFamily="34" charset="0"/>
              </a:rPr>
              <a:t>Convolution</a:t>
            </a:r>
            <a:r>
              <a:rPr lang="en-IN" sz="3200" b="0" i="0" dirty="0">
                <a:solidFill>
                  <a:srgbClr val="202124"/>
                </a:solidFill>
                <a:effectLst/>
                <a:latin typeface="arial" panose="020B0604020202020204" pitchFamily="34" charset="0"/>
              </a:rPr>
              <a:t> preserves the relationship between pixels by learning image features </a:t>
            </a:r>
            <a:r>
              <a:rPr lang="en-IN" sz="3200" b="1" i="0" dirty="0">
                <a:solidFill>
                  <a:srgbClr val="202124"/>
                </a:solidFill>
                <a:effectLst/>
                <a:latin typeface="arial" panose="020B0604020202020204" pitchFamily="34" charset="0"/>
              </a:rPr>
              <a:t>using</a:t>
            </a:r>
            <a:r>
              <a:rPr lang="en-IN" sz="3200" b="0" i="0" dirty="0">
                <a:solidFill>
                  <a:srgbClr val="202124"/>
                </a:solidFill>
                <a:effectLst/>
                <a:latin typeface="arial" panose="020B0604020202020204" pitchFamily="34" charset="0"/>
              </a:rPr>
              <a:t> small squares of input data. </a:t>
            </a:r>
            <a:r>
              <a:rPr lang="en-IN" sz="3200" b="1" i="0" dirty="0">
                <a:solidFill>
                  <a:srgbClr val="202124"/>
                </a:solidFill>
                <a:effectLst/>
                <a:latin typeface="arial" panose="020B0604020202020204" pitchFamily="34" charset="0"/>
              </a:rPr>
              <a:t>It</a:t>
            </a:r>
            <a:r>
              <a:rPr lang="en-IN" sz="3200" b="0" i="0" dirty="0">
                <a:solidFill>
                  <a:srgbClr val="202124"/>
                </a:solidFill>
                <a:effectLst/>
                <a:latin typeface="arial" panose="020B0604020202020204" pitchFamily="34" charset="0"/>
              </a:rPr>
              <a:t> is a mathematical operation that takes two inputs such as image matrix and a filter or kernel.</a:t>
            </a:r>
            <a:endParaRPr lang="en-IN" sz="3200" dirty="0"/>
          </a:p>
        </p:txBody>
      </p:sp>
    </p:spTree>
    <p:extLst>
      <p:ext uri="{BB962C8B-B14F-4D97-AF65-F5344CB8AC3E}">
        <p14:creationId xmlns:p14="http://schemas.microsoft.com/office/powerpoint/2010/main" val="2183653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44A56-30B6-49C3-B9A6-D7263936C7E7}"/>
              </a:ext>
            </a:extLst>
          </p:cNvPr>
          <p:cNvSpPr>
            <a:spLocks noGrp="1"/>
          </p:cNvSpPr>
          <p:nvPr>
            <p:ph type="title"/>
          </p:nvPr>
        </p:nvSpPr>
        <p:spPr>
          <a:xfrm>
            <a:off x="2250219" y="358878"/>
            <a:ext cx="10058400" cy="972354"/>
          </a:xfrm>
        </p:spPr>
        <p:txBody>
          <a:bodyPr>
            <a:normAutofit fontScale="90000"/>
          </a:bodyPr>
          <a:lstStyle/>
          <a:p>
            <a:br>
              <a:rPr lang="en-IN" b="1" i="0" dirty="0">
                <a:solidFill>
                  <a:srgbClr val="24292E"/>
                </a:solidFill>
                <a:effectLst/>
                <a:latin typeface="-apple-system"/>
              </a:rPr>
            </a:br>
            <a:endParaRPr lang="en-IN" dirty="0"/>
          </a:p>
        </p:txBody>
      </p:sp>
      <p:sp>
        <p:nvSpPr>
          <p:cNvPr id="3" name="Content Placeholder 2">
            <a:extLst>
              <a:ext uri="{FF2B5EF4-FFF2-40B4-BE49-F238E27FC236}">
                <a16:creationId xmlns:a16="http://schemas.microsoft.com/office/drawing/2014/main" id="{FCD03723-B7A8-42AD-A327-2AE193873328}"/>
              </a:ext>
            </a:extLst>
          </p:cNvPr>
          <p:cNvSpPr>
            <a:spLocks noGrp="1"/>
          </p:cNvSpPr>
          <p:nvPr>
            <p:ph idx="1"/>
          </p:nvPr>
        </p:nvSpPr>
        <p:spPr>
          <a:xfrm>
            <a:off x="622851" y="1331232"/>
            <a:ext cx="11476381" cy="3760891"/>
          </a:xfrm>
        </p:spPr>
        <p:txBody>
          <a:bodyPr/>
          <a:lstStyle/>
          <a:p>
            <a:pPr marL="0" indent="0">
              <a:buNone/>
            </a:pPr>
            <a:r>
              <a:rPr lang="en-IN" sz="2800" b="1" i="0" dirty="0">
                <a:solidFill>
                  <a:srgbClr val="030F86"/>
                </a:solidFill>
                <a:effectLst/>
                <a:latin typeface="-apple-system"/>
              </a:rPr>
              <a:t> </a:t>
            </a:r>
          </a:p>
          <a:p>
            <a:r>
              <a:rPr lang="en-IN" sz="2400" b="1" i="0" dirty="0">
                <a:solidFill>
                  <a:srgbClr val="202124"/>
                </a:solidFill>
                <a:effectLst/>
                <a:latin typeface="arial" panose="020B0604020202020204" pitchFamily="34" charset="0"/>
              </a:rPr>
              <a:t>Convolutional layers</a:t>
            </a:r>
            <a:r>
              <a:rPr lang="en-IN" sz="2400" b="0" i="0" dirty="0">
                <a:solidFill>
                  <a:srgbClr val="202124"/>
                </a:solidFill>
                <a:effectLst/>
                <a:latin typeface="arial" panose="020B0604020202020204" pitchFamily="34" charset="0"/>
              </a:rPr>
              <a:t> are the </a:t>
            </a:r>
            <a:r>
              <a:rPr lang="en-IN" sz="2400" b="1" i="0" dirty="0">
                <a:solidFill>
                  <a:srgbClr val="202124"/>
                </a:solidFill>
                <a:effectLst/>
                <a:latin typeface="arial" panose="020B0604020202020204" pitchFamily="34" charset="0"/>
              </a:rPr>
              <a:t>layers</a:t>
            </a:r>
            <a:r>
              <a:rPr lang="en-IN" sz="2400" b="0" i="0" dirty="0">
                <a:solidFill>
                  <a:srgbClr val="202124"/>
                </a:solidFill>
                <a:effectLst/>
                <a:latin typeface="arial" panose="020B0604020202020204" pitchFamily="34" charset="0"/>
              </a:rPr>
              <a:t> where filters are applied to the original image.</a:t>
            </a:r>
            <a:endParaRPr lang="en-IN" sz="2400" b="1" i="0" dirty="0">
              <a:solidFill>
                <a:srgbClr val="030F86"/>
              </a:solidFill>
              <a:effectLst/>
              <a:latin typeface="-apple-system"/>
            </a:endParaRPr>
          </a:p>
          <a:p>
            <a:endParaRPr lang="en-IN" dirty="0"/>
          </a:p>
        </p:txBody>
      </p:sp>
      <p:pic>
        <p:nvPicPr>
          <p:cNvPr id="9" name="Picture 8">
            <a:extLst>
              <a:ext uri="{FF2B5EF4-FFF2-40B4-BE49-F238E27FC236}">
                <a16:creationId xmlns:a16="http://schemas.microsoft.com/office/drawing/2014/main" id="{DF02E45B-F62B-4E0E-A740-BC4C95360B78}"/>
              </a:ext>
            </a:extLst>
          </p:cNvPr>
          <p:cNvPicPr>
            <a:picLocks noChangeAspect="1"/>
          </p:cNvPicPr>
          <p:nvPr/>
        </p:nvPicPr>
        <p:blipFill>
          <a:blip r:embed="rId2"/>
          <a:stretch>
            <a:fillRect/>
          </a:stretch>
        </p:blipFill>
        <p:spPr>
          <a:xfrm>
            <a:off x="1066799" y="2605963"/>
            <a:ext cx="5294243" cy="3578087"/>
          </a:xfrm>
          <a:prstGeom prst="rect">
            <a:avLst/>
          </a:prstGeom>
        </p:spPr>
      </p:pic>
      <p:pic>
        <p:nvPicPr>
          <p:cNvPr id="11" name="Picture 10">
            <a:extLst>
              <a:ext uri="{FF2B5EF4-FFF2-40B4-BE49-F238E27FC236}">
                <a16:creationId xmlns:a16="http://schemas.microsoft.com/office/drawing/2014/main" id="{F3BE37D4-F6D4-4DDF-BFEF-91D2C8DD69A1}"/>
              </a:ext>
            </a:extLst>
          </p:cNvPr>
          <p:cNvPicPr>
            <a:picLocks noChangeAspect="1"/>
          </p:cNvPicPr>
          <p:nvPr/>
        </p:nvPicPr>
        <p:blipFill>
          <a:blip r:embed="rId3"/>
          <a:stretch>
            <a:fillRect/>
          </a:stretch>
        </p:blipFill>
        <p:spPr>
          <a:xfrm>
            <a:off x="6361043" y="2605963"/>
            <a:ext cx="5420138" cy="3406637"/>
          </a:xfrm>
          <a:prstGeom prst="rect">
            <a:avLst/>
          </a:prstGeom>
        </p:spPr>
      </p:pic>
    </p:spTree>
    <p:extLst>
      <p:ext uri="{BB962C8B-B14F-4D97-AF65-F5344CB8AC3E}">
        <p14:creationId xmlns:p14="http://schemas.microsoft.com/office/powerpoint/2010/main" val="15068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2EA3B-6CAC-4018-B8EC-B2D81C584187}"/>
              </a:ext>
            </a:extLst>
          </p:cNvPr>
          <p:cNvSpPr>
            <a:spLocks noGrp="1"/>
          </p:cNvSpPr>
          <p:nvPr>
            <p:ph type="title"/>
          </p:nvPr>
        </p:nvSpPr>
        <p:spPr/>
        <p:txBody>
          <a:bodyPr/>
          <a:lstStyle/>
          <a:p>
            <a:r>
              <a:rPr lang="en-IN" dirty="0">
                <a:solidFill>
                  <a:srgbClr val="202124"/>
                </a:solidFill>
                <a:latin typeface="arial" panose="020B0604020202020204" pitchFamily="34" charset="0"/>
              </a:rPr>
              <a:t>2</a:t>
            </a:r>
            <a:r>
              <a:rPr lang="en-IN">
                <a:solidFill>
                  <a:srgbClr val="202124"/>
                </a:solidFill>
                <a:latin typeface="arial" panose="020B0604020202020204" pitchFamily="34" charset="0"/>
              </a:rPr>
              <a:t>) </a:t>
            </a:r>
            <a:r>
              <a:rPr lang="en-IN" b="0" i="0">
                <a:solidFill>
                  <a:srgbClr val="202124"/>
                </a:solidFill>
                <a:effectLst/>
                <a:latin typeface="arial" panose="020B0604020202020204" pitchFamily="34" charset="0"/>
              </a:rPr>
              <a:t>pooling  Layers</a:t>
            </a:r>
            <a:endParaRPr lang="en-IN" dirty="0"/>
          </a:p>
        </p:txBody>
      </p:sp>
      <p:sp>
        <p:nvSpPr>
          <p:cNvPr id="3" name="Content Placeholder 2">
            <a:extLst>
              <a:ext uri="{FF2B5EF4-FFF2-40B4-BE49-F238E27FC236}">
                <a16:creationId xmlns:a16="http://schemas.microsoft.com/office/drawing/2014/main" id="{67002895-085B-4397-9AD6-337B4E98A18B}"/>
              </a:ext>
            </a:extLst>
          </p:cNvPr>
          <p:cNvSpPr>
            <a:spLocks noGrp="1"/>
          </p:cNvSpPr>
          <p:nvPr>
            <p:ph idx="1"/>
          </p:nvPr>
        </p:nvSpPr>
        <p:spPr>
          <a:xfrm>
            <a:off x="384313" y="2108201"/>
            <a:ext cx="11410121" cy="3760891"/>
          </a:xfrm>
        </p:spPr>
        <p:txBody>
          <a:bodyPr>
            <a:normAutofit/>
          </a:bodyPr>
          <a:lstStyle/>
          <a:p>
            <a:r>
              <a:rPr lang="en-IN" sz="3200" b="1" i="0" dirty="0">
                <a:solidFill>
                  <a:srgbClr val="202124"/>
                </a:solidFill>
                <a:effectLst/>
                <a:latin typeface="arial" panose="020B0604020202020204" pitchFamily="34" charset="0"/>
              </a:rPr>
              <a:t>Pooling</a:t>
            </a:r>
            <a:r>
              <a:rPr lang="en-IN" sz="3200" b="0" i="0" dirty="0">
                <a:solidFill>
                  <a:srgbClr val="202124"/>
                </a:solidFill>
                <a:effectLst/>
                <a:latin typeface="arial" panose="020B0604020202020204" pitchFamily="34" charset="0"/>
              </a:rPr>
              <a:t> layers are </a:t>
            </a:r>
            <a:r>
              <a:rPr lang="en-IN" sz="3200" b="1" i="0" dirty="0">
                <a:solidFill>
                  <a:srgbClr val="202124"/>
                </a:solidFill>
                <a:effectLst/>
                <a:latin typeface="arial" panose="020B0604020202020204" pitchFamily="34" charset="0"/>
              </a:rPr>
              <a:t>used</a:t>
            </a:r>
            <a:r>
              <a:rPr lang="en-IN" sz="3200" b="0" i="0" dirty="0">
                <a:solidFill>
                  <a:srgbClr val="202124"/>
                </a:solidFill>
                <a:effectLst/>
                <a:latin typeface="arial" panose="020B0604020202020204" pitchFamily="34" charset="0"/>
              </a:rPr>
              <a:t> to reduce the dimensions of the feature maps. Thus, </a:t>
            </a:r>
            <a:r>
              <a:rPr lang="en-IN" sz="3200" b="1" i="0" dirty="0">
                <a:solidFill>
                  <a:srgbClr val="202124"/>
                </a:solidFill>
                <a:effectLst/>
                <a:latin typeface="arial" panose="020B0604020202020204" pitchFamily="34" charset="0"/>
              </a:rPr>
              <a:t>it</a:t>
            </a:r>
            <a:r>
              <a:rPr lang="en-IN" sz="3200" b="0" i="0" dirty="0">
                <a:solidFill>
                  <a:srgbClr val="202124"/>
                </a:solidFill>
                <a:effectLst/>
                <a:latin typeface="arial" panose="020B0604020202020204" pitchFamily="34" charset="0"/>
              </a:rPr>
              <a:t> reduces the number of parameters to learn and the amount of computation performed in the network. The </a:t>
            </a:r>
            <a:r>
              <a:rPr lang="en-IN" sz="3200" b="1" i="0" dirty="0">
                <a:solidFill>
                  <a:srgbClr val="202124"/>
                </a:solidFill>
                <a:effectLst/>
                <a:latin typeface="arial" panose="020B0604020202020204" pitchFamily="34" charset="0"/>
              </a:rPr>
              <a:t>pooling</a:t>
            </a:r>
            <a:r>
              <a:rPr lang="en-IN" sz="3200" b="0" i="0" dirty="0">
                <a:solidFill>
                  <a:srgbClr val="202124"/>
                </a:solidFill>
                <a:effectLst/>
                <a:latin typeface="arial" panose="020B0604020202020204" pitchFamily="34" charset="0"/>
              </a:rPr>
              <a:t> layer summarises the features present in a region of the feature map generated by a convolution layer.</a:t>
            </a:r>
            <a:endParaRPr lang="en-IN" sz="3200" dirty="0"/>
          </a:p>
        </p:txBody>
      </p:sp>
    </p:spTree>
    <p:extLst>
      <p:ext uri="{BB962C8B-B14F-4D97-AF65-F5344CB8AC3E}">
        <p14:creationId xmlns:p14="http://schemas.microsoft.com/office/powerpoint/2010/main" val="32693825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3E127A-16A2-4422-B227-C3CE07E83FE6}"/>
              </a:ext>
            </a:extLst>
          </p:cNvPr>
          <p:cNvSpPr txBox="1"/>
          <p:nvPr/>
        </p:nvSpPr>
        <p:spPr>
          <a:xfrm>
            <a:off x="1060174" y="318917"/>
            <a:ext cx="6096000" cy="584775"/>
          </a:xfrm>
          <a:prstGeom prst="rect">
            <a:avLst/>
          </a:prstGeom>
          <a:noFill/>
        </p:spPr>
        <p:txBody>
          <a:bodyPr wrap="square">
            <a:spAutoFit/>
          </a:bodyPr>
          <a:lstStyle/>
          <a:p>
            <a:r>
              <a:rPr lang="en-IN" sz="3200" b="1" i="0" dirty="0">
                <a:effectLst/>
                <a:latin typeface="-apple-system"/>
              </a:rPr>
              <a:t>Pooling (POOL) :-</a:t>
            </a:r>
            <a:endParaRPr lang="en-IN" sz="3200" dirty="0"/>
          </a:p>
        </p:txBody>
      </p:sp>
      <p:sp>
        <p:nvSpPr>
          <p:cNvPr id="5" name="TextBox 4">
            <a:extLst>
              <a:ext uri="{FF2B5EF4-FFF2-40B4-BE49-F238E27FC236}">
                <a16:creationId xmlns:a16="http://schemas.microsoft.com/office/drawing/2014/main" id="{1355AD40-FE32-4A2A-BD79-D3686A032E85}"/>
              </a:ext>
            </a:extLst>
          </p:cNvPr>
          <p:cNvSpPr txBox="1"/>
          <p:nvPr/>
        </p:nvSpPr>
        <p:spPr>
          <a:xfrm>
            <a:off x="1285461" y="943496"/>
            <a:ext cx="10548730" cy="584775"/>
          </a:xfrm>
          <a:prstGeom prst="rect">
            <a:avLst/>
          </a:prstGeom>
          <a:noFill/>
        </p:spPr>
        <p:txBody>
          <a:bodyPr wrap="square">
            <a:spAutoFit/>
          </a:bodyPr>
          <a:lstStyle/>
          <a:p>
            <a:r>
              <a:rPr lang="en-IN" sz="3200" b="0" i="0" dirty="0">
                <a:solidFill>
                  <a:srgbClr val="24292E"/>
                </a:solidFill>
                <a:effectLst/>
                <a:latin typeface="-apple-system"/>
              </a:rPr>
              <a:t>-The pooling layer (POOL) is a </a:t>
            </a:r>
            <a:r>
              <a:rPr lang="en-IN" sz="3200" b="0" i="0" dirty="0" err="1">
                <a:solidFill>
                  <a:srgbClr val="24292E"/>
                </a:solidFill>
                <a:effectLst/>
                <a:latin typeface="-apple-system"/>
              </a:rPr>
              <a:t>downsampling</a:t>
            </a:r>
            <a:r>
              <a:rPr lang="en-IN" sz="3200" b="0" i="0" dirty="0">
                <a:solidFill>
                  <a:srgbClr val="24292E"/>
                </a:solidFill>
                <a:effectLst/>
                <a:latin typeface="-apple-system"/>
              </a:rPr>
              <a:t> operation.</a:t>
            </a:r>
            <a:endParaRPr lang="en-IN" sz="3200" dirty="0"/>
          </a:p>
        </p:txBody>
      </p:sp>
      <p:sp>
        <p:nvSpPr>
          <p:cNvPr id="7" name="TextBox 6">
            <a:extLst>
              <a:ext uri="{FF2B5EF4-FFF2-40B4-BE49-F238E27FC236}">
                <a16:creationId xmlns:a16="http://schemas.microsoft.com/office/drawing/2014/main" id="{9E49D2D6-74C1-4E9C-BC61-5040FA95B8D7}"/>
              </a:ext>
            </a:extLst>
          </p:cNvPr>
          <p:cNvSpPr txBox="1"/>
          <p:nvPr/>
        </p:nvSpPr>
        <p:spPr>
          <a:xfrm>
            <a:off x="858244" y="1895594"/>
            <a:ext cx="1010313" cy="400110"/>
          </a:xfrm>
          <a:prstGeom prst="rect">
            <a:avLst/>
          </a:prstGeom>
          <a:noFill/>
        </p:spPr>
        <p:txBody>
          <a:bodyPr wrap="square">
            <a:spAutoFit/>
          </a:bodyPr>
          <a:lstStyle/>
          <a:p>
            <a:r>
              <a:rPr lang="en-IN" sz="2000" b="1" i="0" dirty="0">
                <a:solidFill>
                  <a:srgbClr val="24292E"/>
                </a:solidFill>
                <a:effectLst/>
                <a:latin typeface="-apple-system"/>
              </a:rPr>
              <a:t>Type</a:t>
            </a:r>
            <a:endParaRPr lang="en-IN" sz="2000" dirty="0"/>
          </a:p>
        </p:txBody>
      </p:sp>
      <p:sp>
        <p:nvSpPr>
          <p:cNvPr id="9" name="TextBox 8">
            <a:extLst>
              <a:ext uri="{FF2B5EF4-FFF2-40B4-BE49-F238E27FC236}">
                <a16:creationId xmlns:a16="http://schemas.microsoft.com/office/drawing/2014/main" id="{8948E2A7-C60F-407F-AAD8-766BD4FC1C50}"/>
              </a:ext>
            </a:extLst>
          </p:cNvPr>
          <p:cNvSpPr txBox="1"/>
          <p:nvPr/>
        </p:nvSpPr>
        <p:spPr>
          <a:xfrm>
            <a:off x="2703443" y="1895594"/>
            <a:ext cx="1404731" cy="369332"/>
          </a:xfrm>
          <a:prstGeom prst="rect">
            <a:avLst/>
          </a:prstGeom>
          <a:noFill/>
        </p:spPr>
        <p:txBody>
          <a:bodyPr wrap="square">
            <a:spAutoFit/>
          </a:bodyPr>
          <a:lstStyle/>
          <a:p>
            <a:r>
              <a:rPr lang="en-IN" b="0" i="0" dirty="0">
                <a:solidFill>
                  <a:schemeClr val="tx1">
                    <a:lumMod val="85000"/>
                    <a:lumOff val="15000"/>
                  </a:schemeClr>
                </a:solidFill>
                <a:effectLst/>
                <a:latin typeface="-apple-system"/>
              </a:rPr>
              <a:t>Max pooling</a:t>
            </a:r>
            <a:endParaRPr lang="en-IN" dirty="0">
              <a:solidFill>
                <a:schemeClr val="tx1">
                  <a:lumMod val="85000"/>
                  <a:lumOff val="15000"/>
                </a:schemeClr>
              </a:solidFill>
            </a:endParaRPr>
          </a:p>
        </p:txBody>
      </p:sp>
      <p:sp>
        <p:nvSpPr>
          <p:cNvPr id="11" name="TextBox 10">
            <a:extLst>
              <a:ext uri="{FF2B5EF4-FFF2-40B4-BE49-F238E27FC236}">
                <a16:creationId xmlns:a16="http://schemas.microsoft.com/office/drawing/2014/main" id="{AB79A679-BF70-4D59-A3DD-B11D530368D5}"/>
              </a:ext>
            </a:extLst>
          </p:cNvPr>
          <p:cNvSpPr txBox="1"/>
          <p:nvPr/>
        </p:nvSpPr>
        <p:spPr>
          <a:xfrm>
            <a:off x="8733183" y="1895594"/>
            <a:ext cx="1802296" cy="369332"/>
          </a:xfrm>
          <a:prstGeom prst="rect">
            <a:avLst/>
          </a:prstGeom>
          <a:noFill/>
        </p:spPr>
        <p:txBody>
          <a:bodyPr wrap="square">
            <a:spAutoFit/>
          </a:bodyPr>
          <a:lstStyle/>
          <a:p>
            <a:r>
              <a:rPr lang="en-IN" b="0" i="0" dirty="0">
                <a:solidFill>
                  <a:schemeClr val="tx1">
                    <a:lumMod val="95000"/>
                    <a:lumOff val="5000"/>
                  </a:schemeClr>
                </a:solidFill>
                <a:effectLst/>
                <a:latin typeface="-apple-system"/>
              </a:rPr>
              <a:t>Average pooling</a:t>
            </a:r>
            <a:endParaRPr lang="en-IN" dirty="0">
              <a:solidFill>
                <a:schemeClr val="tx1">
                  <a:lumMod val="95000"/>
                  <a:lumOff val="5000"/>
                </a:schemeClr>
              </a:solidFill>
            </a:endParaRPr>
          </a:p>
        </p:txBody>
      </p:sp>
      <p:sp>
        <p:nvSpPr>
          <p:cNvPr id="13" name="TextBox 12">
            <a:extLst>
              <a:ext uri="{FF2B5EF4-FFF2-40B4-BE49-F238E27FC236}">
                <a16:creationId xmlns:a16="http://schemas.microsoft.com/office/drawing/2014/main" id="{1B475C12-E059-4C16-AE8D-4EFBB53ACED3}"/>
              </a:ext>
            </a:extLst>
          </p:cNvPr>
          <p:cNvSpPr txBox="1"/>
          <p:nvPr/>
        </p:nvSpPr>
        <p:spPr>
          <a:xfrm>
            <a:off x="622852" y="2478361"/>
            <a:ext cx="1060174" cy="369332"/>
          </a:xfrm>
          <a:prstGeom prst="rect">
            <a:avLst/>
          </a:prstGeom>
          <a:noFill/>
        </p:spPr>
        <p:txBody>
          <a:bodyPr wrap="square">
            <a:spAutoFit/>
          </a:bodyPr>
          <a:lstStyle/>
          <a:p>
            <a:r>
              <a:rPr lang="en-IN" b="1" i="0" dirty="0">
                <a:solidFill>
                  <a:srgbClr val="24292E"/>
                </a:solidFill>
                <a:effectLst/>
                <a:latin typeface="-apple-system"/>
              </a:rPr>
              <a:t>Purpose</a:t>
            </a:r>
            <a:endParaRPr lang="en-IN" dirty="0"/>
          </a:p>
        </p:txBody>
      </p:sp>
      <p:sp>
        <p:nvSpPr>
          <p:cNvPr id="15" name="TextBox 14">
            <a:extLst>
              <a:ext uri="{FF2B5EF4-FFF2-40B4-BE49-F238E27FC236}">
                <a16:creationId xmlns:a16="http://schemas.microsoft.com/office/drawing/2014/main" id="{4E3C9FAB-BC61-4635-850B-4C8DD047E1F2}"/>
              </a:ext>
            </a:extLst>
          </p:cNvPr>
          <p:cNvSpPr txBox="1"/>
          <p:nvPr/>
        </p:nvSpPr>
        <p:spPr>
          <a:xfrm>
            <a:off x="2676938" y="2478361"/>
            <a:ext cx="3538332" cy="646331"/>
          </a:xfrm>
          <a:prstGeom prst="rect">
            <a:avLst/>
          </a:prstGeom>
          <a:noFill/>
        </p:spPr>
        <p:txBody>
          <a:bodyPr wrap="square">
            <a:spAutoFit/>
          </a:bodyPr>
          <a:lstStyle/>
          <a:p>
            <a:r>
              <a:rPr lang="en-IN" b="0" i="0" dirty="0">
                <a:solidFill>
                  <a:srgbClr val="24292E"/>
                </a:solidFill>
                <a:effectLst/>
                <a:latin typeface="-apple-system"/>
              </a:rPr>
              <a:t>Each pooling operation selects the maximum value of the current view</a:t>
            </a:r>
            <a:endParaRPr lang="en-IN" dirty="0"/>
          </a:p>
        </p:txBody>
      </p:sp>
      <p:sp>
        <p:nvSpPr>
          <p:cNvPr id="17" name="TextBox 16">
            <a:extLst>
              <a:ext uri="{FF2B5EF4-FFF2-40B4-BE49-F238E27FC236}">
                <a16:creationId xmlns:a16="http://schemas.microsoft.com/office/drawing/2014/main" id="{93AAC7B9-9F56-4459-92F5-135EE43AF864}"/>
              </a:ext>
            </a:extLst>
          </p:cNvPr>
          <p:cNvSpPr txBox="1"/>
          <p:nvPr/>
        </p:nvSpPr>
        <p:spPr>
          <a:xfrm>
            <a:off x="8534400" y="2478360"/>
            <a:ext cx="3299791" cy="646331"/>
          </a:xfrm>
          <a:prstGeom prst="rect">
            <a:avLst/>
          </a:prstGeom>
          <a:noFill/>
        </p:spPr>
        <p:txBody>
          <a:bodyPr wrap="square">
            <a:spAutoFit/>
          </a:bodyPr>
          <a:lstStyle/>
          <a:p>
            <a:r>
              <a:rPr lang="en-IN" b="0" i="0" dirty="0">
                <a:solidFill>
                  <a:srgbClr val="24292E"/>
                </a:solidFill>
                <a:effectLst/>
                <a:latin typeface="-apple-system"/>
              </a:rPr>
              <a:t>Each pooling operation averages the values of the current view</a:t>
            </a:r>
            <a:endParaRPr lang="en-IN" dirty="0"/>
          </a:p>
        </p:txBody>
      </p:sp>
      <p:sp>
        <p:nvSpPr>
          <p:cNvPr id="19" name="TextBox 18">
            <a:extLst>
              <a:ext uri="{FF2B5EF4-FFF2-40B4-BE49-F238E27FC236}">
                <a16:creationId xmlns:a16="http://schemas.microsoft.com/office/drawing/2014/main" id="{BE7B7AF8-8653-4108-9660-27DD9830968A}"/>
              </a:ext>
            </a:extLst>
          </p:cNvPr>
          <p:cNvSpPr txBox="1"/>
          <p:nvPr/>
        </p:nvSpPr>
        <p:spPr>
          <a:xfrm>
            <a:off x="397566" y="3429000"/>
            <a:ext cx="1232452" cy="369332"/>
          </a:xfrm>
          <a:prstGeom prst="rect">
            <a:avLst/>
          </a:prstGeom>
          <a:noFill/>
        </p:spPr>
        <p:txBody>
          <a:bodyPr wrap="square">
            <a:spAutoFit/>
          </a:bodyPr>
          <a:lstStyle/>
          <a:p>
            <a:r>
              <a:rPr lang="en-IN" b="1" i="0" dirty="0">
                <a:solidFill>
                  <a:srgbClr val="24292E"/>
                </a:solidFill>
                <a:effectLst/>
                <a:latin typeface="-apple-system"/>
              </a:rPr>
              <a:t>Illustration</a:t>
            </a:r>
            <a:endParaRPr lang="en-IN" dirty="0"/>
          </a:p>
        </p:txBody>
      </p:sp>
      <p:pic>
        <p:nvPicPr>
          <p:cNvPr id="21" name="Picture 20">
            <a:extLst>
              <a:ext uri="{FF2B5EF4-FFF2-40B4-BE49-F238E27FC236}">
                <a16:creationId xmlns:a16="http://schemas.microsoft.com/office/drawing/2014/main" id="{0B839909-4C2C-4264-9303-54C47A12D937}"/>
              </a:ext>
            </a:extLst>
          </p:cNvPr>
          <p:cNvPicPr>
            <a:picLocks noChangeAspect="1"/>
          </p:cNvPicPr>
          <p:nvPr/>
        </p:nvPicPr>
        <p:blipFill>
          <a:blip r:embed="rId2"/>
          <a:stretch>
            <a:fillRect/>
          </a:stretch>
        </p:blipFill>
        <p:spPr>
          <a:xfrm>
            <a:off x="2120348" y="3597101"/>
            <a:ext cx="8189843" cy="2771125"/>
          </a:xfrm>
          <a:prstGeom prst="rect">
            <a:avLst/>
          </a:prstGeom>
        </p:spPr>
      </p:pic>
    </p:spTree>
    <p:extLst>
      <p:ext uri="{BB962C8B-B14F-4D97-AF65-F5344CB8AC3E}">
        <p14:creationId xmlns:p14="http://schemas.microsoft.com/office/powerpoint/2010/main" val="6385849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6787A-2853-47E0-BC34-643C5E06FFDC}"/>
              </a:ext>
            </a:extLst>
          </p:cNvPr>
          <p:cNvSpPr>
            <a:spLocks noGrp="1"/>
          </p:cNvSpPr>
          <p:nvPr>
            <p:ph type="title"/>
          </p:nvPr>
        </p:nvSpPr>
        <p:spPr>
          <a:xfrm>
            <a:off x="845489" y="535861"/>
            <a:ext cx="10058400" cy="906093"/>
          </a:xfrm>
        </p:spPr>
        <p:txBody>
          <a:bodyPr/>
          <a:lstStyle/>
          <a:p>
            <a:r>
              <a:rPr lang="en-IN" dirty="0"/>
              <a:t>3) </a:t>
            </a:r>
            <a:r>
              <a:rPr lang="en-IN" b="1" i="0" dirty="0">
                <a:solidFill>
                  <a:srgbClr val="030F86"/>
                </a:solidFill>
                <a:effectLst/>
                <a:latin typeface="-apple-system"/>
              </a:rPr>
              <a:t>Fully Connected (FC)</a:t>
            </a:r>
            <a:endParaRPr lang="en-IN" dirty="0"/>
          </a:p>
        </p:txBody>
      </p:sp>
      <p:sp>
        <p:nvSpPr>
          <p:cNvPr id="3" name="Content Placeholder 2">
            <a:extLst>
              <a:ext uri="{FF2B5EF4-FFF2-40B4-BE49-F238E27FC236}">
                <a16:creationId xmlns:a16="http://schemas.microsoft.com/office/drawing/2014/main" id="{A927AC03-2FDE-447B-995E-D75EEE09269D}"/>
              </a:ext>
            </a:extLst>
          </p:cNvPr>
          <p:cNvSpPr>
            <a:spLocks noGrp="1"/>
          </p:cNvSpPr>
          <p:nvPr>
            <p:ph idx="1"/>
          </p:nvPr>
        </p:nvSpPr>
        <p:spPr>
          <a:xfrm>
            <a:off x="331304" y="2108201"/>
            <a:ext cx="11741426" cy="3760891"/>
          </a:xfrm>
        </p:spPr>
        <p:txBody>
          <a:bodyPr>
            <a:normAutofit/>
          </a:bodyPr>
          <a:lstStyle/>
          <a:p>
            <a:r>
              <a:rPr lang="en-IN" sz="2400" b="0" i="0" dirty="0">
                <a:solidFill>
                  <a:srgbClr val="24292E"/>
                </a:solidFill>
                <a:effectLst/>
                <a:latin typeface="-apple-system"/>
              </a:rPr>
              <a:t>The fully connected layer (FC) operates on a flattened input where each input is connected to all neurons. If present, FC layers are usually found towards the end of CNN architectures and can be used to optimize objectives such as class scores.</a:t>
            </a:r>
          </a:p>
          <a:p>
            <a:endParaRPr lang="en-IN" sz="3200" dirty="0"/>
          </a:p>
        </p:txBody>
      </p:sp>
      <p:pic>
        <p:nvPicPr>
          <p:cNvPr id="5" name="Picture 4">
            <a:extLst>
              <a:ext uri="{FF2B5EF4-FFF2-40B4-BE49-F238E27FC236}">
                <a16:creationId xmlns:a16="http://schemas.microsoft.com/office/drawing/2014/main" id="{2367A86A-70F3-455E-8747-BCAAC07425E4}"/>
              </a:ext>
            </a:extLst>
          </p:cNvPr>
          <p:cNvPicPr>
            <a:picLocks noChangeAspect="1"/>
          </p:cNvPicPr>
          <p:nvPr/>
        </p:nvPicPr>
        <p:blipFill>
          <a:blip r:embed="rId2"/>
          <a:stretch>
            <a:fillRect/>
          </a:stretch>
        </p:blipFill>
        <p:spPr>
          <a:xfrm>
            <a:off x="238539" y="3455576"/>
            <a:ext cx="11529391" cy="2812702"/>
          </a:xfrm>
          <a:prstGeom prst="rect">
            <a:avLst/>
          </a:prstGeom>
        </p:spPr>
      </p:pic>
    </p:spTree>
    <p:extLst>
      <p:ext uri="{BB962C8B-B14F-4D97-AF65-F5344CB8AC3E}">
        <p14:creationId xmlns:p14="http://schemas.microsoft.com/office/powerpoint/2010/main" val="36455138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66E6F-6F56-42E5-88D6-1EB13904C5AF}"/>
              </a:ext>
            </a:extLst>
          </p:cNvPr>
          <p:cNvSpPr>
            <a:spLocks noGrp="1"/>
          </p:cNvSpPr>
          <p:nvPr>
            <p:ph type="title"/>
          </p:nvPr>
        </p:nvSpPr>
        <p:spPr>
          <a:xfrm>
            <a:off x="1097280" y="286603"/>
            <a:ext cx="10058400" cy="947837"/>
          </a:xfrm>
        </p:spPr>
        <p:txBody>
          <a:bodyPr/>
          <a:lstStyle/>
          <a:p>
            <a:r>
              <a:rPr lang="en-IN" b="1" i="0" dirty="0">
                <a:solidFill>
                  <a:srgbClr val="202124"/>
                </a:solidFill>
                <a:effectLst/>
                <a:latin typeface="arial" panose="020B0604020202020204" pitchFamily="34" charset="0"/>
              </a:rPr>
              <a:t>Padding</a:t>
            </a:r>
            <a:endParaRPr lang="en-IN" dirty="0"/>
          </a:p>
        </p:txBody>
      </p:sp>
      <p:sp>
        <p:nvSpPr>
          <p:cNvPr id="3" name="Content Placeholder 2">
            <a:extLst>
              <a:ext uri="{FF2B5EF4-FFF2-40B4-BE49-F238E27FC236}">
                <a16:creationId xmlns:a16="http://schemas.microsoft.com/office/drawing/2014/main" id="{656D16BE-5A50-47FA-9CD5-ACDEC27A877F}"/>
              </a:ext>
            </a:extLst>
          </p:cNvPr>
          <p:cNvSpPr>
            <a:spLocks noGrp="1"/>
          </p:cNvSpPr>
          <p:nvPr>
            <p:ph idx="1"/>
          </p:nvPr>
        </p:nvSpPr>
        <p:spPr/>
        <p:txBody>
          <a:bodyPr/>
          <a:lstStyle/>
          <a:p>
            <a:r>
              <a:rPr lang="en-IN" sz="2000" b="1" i="0" dirty="0">
                <a:solidFill>
                  <a:srgbClr val="202124"/>
                </a:solidFill>
                <a:effectLst/>
                <a:latin typeface="arial" panose="020B0604020202020204" pitchFamily="34" charset="0"/>
              </a:rPr>
              <a:t>Padding</a:t>
            </a:r>
            <a:r>
              <a:rPr lang="en-IN" sz="2000" b="0" i="0" dirty="0">
                <a:solidFill>
                  <a:srgbClr val="202124"/>
                </a:solidFill>
                <a:effectLst/>
                <a:latin typeface="arial" panose="020B0604020202020204" pitchFamily="34" charset="0"/>
              </a:rPr>
              <a:t> is a term relevant to convolutional neural networks as it refers to the amount of pixels added to an image when it is being processed by the kernel of a </a:t>
            </a:r>
            <a:r>
              <a:rPr lang="en-IN" sz="2000" b="1" i="0" dirty="0">
                <a:solidFill>
                  <a:srgbClr val="202124"/>
                </a:solidFill>
                <a:effectLst/>
                <a:latin typeface="arial" panose="020B0604020202020204" pitchFamily="34" charset="0"/>
              </a:rPr>
              <a:t>CNN</a:t>
            </a:r>
            <a:r>
              <a:rPr lang="en-IN" sz="2000" b="0" i="0" dirty="0">
                <a:solidFill>
                  <a:srgbClr val="202124"/>
                </a:solidFill>
                <a:effectLst/>
                <a:latin typeface="arial" panose="020B0604020202020204" pitchFamily="34" charset="0"/>
              </a:rPr>
              <a:t>. For example, if the </a:t>
            </a:r>
            <a:r>
              <a:rPr lang="en-IN" sz="2000" b="1" i="0" dirty="0">
                <a:solidFill>
                  <a:srgbClr val="202124"/>
                </a:solidFill>
                <a:effectLst/>
                <a:latin typeface="arial" panose="020B0604020202020204" pitchFamily="34" charset="0"/>
              </a:rPr>
              <a:t>padding</a:t>
            </a:r>
            <a:r>
              <a:rPr lang="en-IN" sz="2000" b="0" i="0" dirty="0">
                <a:solidFill>
                  <a:srgbClr val="202124"/>
                </a:solidFill>
                <a:effectLst/>
                <a:latin typeface="arial" panose="020B0604020202020204" pitchFamily="34" charset="0"/>
              </a:rPr>
              <a:t> in a </a:t>
            </a:r>
            <a:r>
              <a:rPr lang="en-IN" sz="2000" b="1" i="0" dirty="0">
                <a:solidFill>
                  <a:srgbClr val="202124"/>
                </a:solidFill>
                <a:effectLst/>
                <a:latin typeface="arial" panose="020B0604020202020204" pitchFamily="34" charset="0"/>
              </a:rPr>
              <a:t>CNN</a:t>
            </a:r>
            <a:r>
              <a:rPr lang="en-IN" sz="2000" b="0" i="0" dirty="0">
                <a:solidFill>
                  <a:srgbClr val="202124"/>
                </a:solidFill>
                <a:effectLst/>
                <a:latin typeface="arial" panose="020B0604020202020204" pitchFamily="34" charset="0"/>
              </a:rPr>
              <a:t> is set to zero, then every pixel value that is added will be of value zero.</a:t>
            </a:r>
          </a:p>
          <a:p>
            <a:r>
              <a:rPr lang="en-IN" dirty="0">
                <a:solidFill>
                  <a:srgbClr val="202124"/>
                </a:solidFill>
                <a:latin typeface="arial" panose="020B0604020202020204" pitchFamily="34" charset="0"/>
              </a:rPr>
              <a:t>Ex : - </a:t>
            </a:r>
            <a:endParaRPr lang="en-IN" b="0" i="0" dirty="0">
              <a:solidFill>
                <a:srgbClr val="202124"/>
              </a:solidFill>
              <a:effectLst/>
              <a:latin typeface="arial" panose="020B0604020202020204" pitchFamily="34" charset="0"/>
            </a:endParaRPr>
          </a:p>
          <a:p>
            <a:endParaRPr lang="en-IN" dirty="0">
              <a:solidFill>
                <a:srgbClr val="202124"/>
              </a:solidFill>
              <a:latin typeface="arial" panose="020B0604020202020204" pitchFamily="34" charset="0"/>
            </a:endParaRPr>
          </a:p>
          <a:p>
            <a:endParaRPr lang="en-IN" dirty="0"/>
          </a:p>
        </p:txBody>
      </p:sp>
      <p:pic>
        <p:nvPicPr>
          <p:cNvPr id="5" name="Picture 4">
            <a:extLst>
              <a:ext uri="{FF2B5EF4-FFF2-40B4-BE49-F238E27FC236}">
                <a16:creationId xmlns:a16="http://schemas.microsoft.com/office/drawing/2014/main" id="{B933886E-62D2-419A-BFD9-64BECCE9FD6C}"/>
              </a:ext>
            </a:extLst>
          </p:cNvPr>
          <p:cNvPicPr>
            <a:picLocks noChangeAspect="1"/>
          </p:cNvPicPr>
          <p:nvPr/>
        </p:nvPicPr>
        <p:blipFill>
          <a:blip r:embed="rId2"/>
          <a:stretch>
            <a:fillRect/>
          </a:stretch>
        </p:blipFill>
        <p:spPr>
          <a:xfrm>
            <a:off x="2120348" y="3429000"/>
            <a:ext cx="6506817" cy="2852530"/>
          </a:xfrm>
          <a:prstGeom prst="rect">
            <a:avLst/>
          </a:prstGeom>
        </p:spPr>
      </p:pic>
    </p:spTree>
    <p:extLst>
      <p:ext uri="{BB962C8B-B14F-4D97-AF65-F5344CB8AC3E}">
        <p14:creationId xmlns:p14="http://schemas.microsoft.com/office/powerpoint/2010/main" val="9814634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45018-F2A6-4FE6-A38F-C28B47E23176}"/>
              </a:ext>
            </a:extLst>
          </p:cNvPr>
          <p:cNvSpPr>
            <a:spLocks noGrp="1"/>
          </p:cNvSpPr>
          <p:nvPr>
            <p:ph type="title"/>
          </p:nvPr>
        </p:nvSpPr>
        <p:spPr>
          <a:xfrm>
            <a:off x="617220" y="394547"/>
            <a:ext cx="10507980" cy="1188721"/>
          </a:xfrm>
        </p:spPr>
        <p:txBody>
          <a:bodyPr/>
          <a:lstStyle/>
          <a:p>
            <a:r>
              <a:rPr lang="en-IN" b="1" dirty="0">
                <a:solidFill>
                  <a:srgbClr val="222222"/>
                </a:solidFill>
                <a:effectLst/>
                <a:latin typeface="Helvetica Neue"/>
              </a:rPr>
              <a:t>Data Augmentation</a:t>
            </a:r>
            <a:endParaRPr lang="en-IN" dirty="0"/>
          </a:p>
        </p:txBody>
      </p:sp>
      <p:sp>
        <p:nvSpPr>
          <p:cNvPr id="3" name="Content Placeholder 2">
            <a:extLst>
              <a:ext uri="{FF2B5EF4-FFF2-40B4-BE49-F238E27FC236}">
                <a16:creationId xmlns:a16="http://schemas.microsoft.com/office/drawing/2014/main" id="{2A9B34E1-8133-42AF-9508-25F7194FE4CA}"/>
              </a:ext>
            </a:extLst>
          </p:cNvPr>
          <p:cNvSpPr>
            <a:spLocks noGrp="1"/>
          </p:cNvSpPr>
          <p:nvPr>
            <p:ph idx="1"/>
          </p:nvPr>
        </p:nvSpPr>
        <p:spPr>
          <a:xfrm>
            <a:off x="251460" y="2108201"/>
            <a:ext cx="11612880" cy="3760891"/>
          </a:xfrm>
        </p:spPr>
        <p:txBody>
          <a:bodyPr>
            <a:normAutofit/>
          </a:bodyPr>
          <a:lstStyle/>
          <a:p>
            <a:r>
              <a:rPr lang="en-IN" sz="2800" b="1" i="0" dirty="0">
                <a:solidFill>
                  <a:srgbClr val="202124"/>
                </a:solidFill>
                <a:effectLst/>
                <a:latin typeface="arial" panose="020B0604020202020204" pitchFamily="34" charset="0"/>
              </a:rPr>
              <a:t>Data augmentation</a:t>
            </a:r>
            <a:r>
              <a:rPr lang="en-IN" sz="2800" b="0" i="0" dirty="0">
                <a:solidFill>
                  <a:srgbClr val="202124"/>
                </a:solidFill>
                <a:effectLst/>
                <a:latin typeface="arial" panose="020B0604020202020204" pitchFamily="34" charset="0"/>
              </a:rPr>
              <a:t> is a strategy that enables practitioners to significantly increase the diversity of </a:t>
            </a:r>
            <a:r>
              <a:rPr lang="en-IN" sz="2800" b="1" i="0" dirty="0">
                <a:solidFill>
                  <a:srgbClr val="202124"/>
                </a:solidFill>
                <a:effectLst/>
                <a:latin typeface="arial" panose="020B0604020202020204" pitchFamily="34" charset="0"/>
              </a:rPr>
              <a:t>data</a:t>
            </a:r>
            <a:r>
              <a:rPr lang="en-IN" sz="2800" b="0" i="0" dirty="0">
                <a:solidFill>
                  <a:srgbClr val="202124"/>
                </a:solidFill>
                <a:effectLst/>
                <a:latin typeface="arial" panose="020B0604020202020204" pitchFamily="34" charset="0"/>
              </a:rPr>
              <a:t> available for training models, without actually collecting new </a:t>
            </a:r>
            <a:r>
              <a:rPr lang="en-IN" sz="2800" b="1" i="0" dirty="0">
                <a:solidFill>
                  <a:srgbClr val="202124"/>
                </a:solidFill>
                <a:effectLst/>
                <a:latin typeface="arial" panose="020B0604020202020204" pitchFamily="34" charset="0"/>
              </a:rPr>
              <a:t>data</a:t>
            </a:r>
            <a:r>
              <a:rPr lang="en-IN" sz="2800" b="0" i="0" dirty="0">
                <a:solidFill>
                  <a:srgbClr val="202124"/>
                </a:solidFill>
                <a:effectLst/>
                <a:latin typeface="arial" panose="020B0604020202020204" pitchFamily="34" charset="0"/>
              </a:rPr>
              <a:t>. </a:t>
            </a:r>
            <a:r>
              <a:rPr lang="en-IN" sz="2800" b="1" i="0" dirty="0">
                <a:solidFill>
                  <a:srgbClr val="202124"/>
                </a:solidFill>
                <a:effectLst/>
                <a:latin typeface="arial" panose="020B0604020202020204" pitchFamily="34" charset="0"/>
              </a:rPr>
              <a:t>Data augmentation</a:t>
            </a:r>
            <a:r>
              <a:rPr lang="en-IN" sz="2800" b="0" i="0" dirty="0">
                <a:solidFill>
                  <a:srgbClr val="202124"/>
                </a:solidFill>
                <a:effectLst/>
                <a:latin typeface="arial" panose="020B0604020202020204" pitchFamily="34" charset="0"/>
              </a:rPr>
              <a:t> techniques such as cropping, padding, and horizontal flipping are commonly used to train large neural networks</a:t>
            </a:r>
            <a:endParaRPr lang="en-IN" sz="2800" dirty="0"/>
          </a:p>
        </p:txBody>
      </p:sp>
    </p:spTree>
    <p:extLst>
      <p:ext uri="{BB962C8B-B14F-4D97-AF65-F5344CB8AC3E}">
        <p14:creationId xmlns:p14="http://schemas.microsoft.com/office/powerpoint/2010/main" val="10922653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hank You Gif — Steemit | Thank you gifs, Thank you for birthday wishes, Thank  you quotes">
            <a:extLst>
              <a:ext uri="{FF2B5EF4-FFF2-40B4-BE49-F238E27FC236}">
                <a16:creationId xmlns:a16="http://schemas.microsoft.com/office/drawing/2014/main" id="{EE312CAD-9435-48BA-A725-C3274EE623ED}"/>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286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4332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272D6-415B-414E-9C64-D59DC60025C4}"/>
              </a:ext>
            </a:extLst>
          </p:cNvPr>
          <p:cNvSpPr>
            <a:spLocks noGrp="1"/>
          </p:cNvSpPr>
          <p:nvPr>
            <p:ph type="title"/>
          </p:nvPr>
        </p:nvSpPr>
        <p:spPr/>
        <p:txBody>
          <a:bodyPr>
            <a:normAutofit/>
          </a:bodyPr>
          <a:lstStyle/>
          <a:p>
            <a:r>
              <a:rPr lang="en-IN" sz="5400" dirty="0">
                <a:solidFill>
                  <a:srgbClr val="FF0000"/>
                </a:solidFill>
              </a:rPr>
              <a:t>Project Description </a:t>
            </a:r>
          </a:p>
        </p:txBody>
      </p:sp>
      <p:sp>
        <p:nvSpPr>
          <p:cNvPr id="5" name="Content Placeholder 4">
            <a:extLst>
              <a:ext uri="{FF2B5EF4-FFF2-40B4-BE49-F238E27FC236}">
                <a16:creationId xmlns:a16="http://schemas.microsoft.com/office/drawing/2014/main" id="{C3F19D52-2900-4949-9D20-8EC2927FB566}"/>
              </a:ext>
            </a:extLst>
          </p:cNvPr>
          <p:cNvSpPr>
            <a:spLocks noGrp="1"/>
          </p:cNvSpPr>
          <p:nvPr>
            <p:ph idx="1"/>
          </p:nvPr>
        </p:nvSpPr>
        <p:spPr/>
        <p:txBody>
          <a:bodyPr>
            <a:normAutofit/>
          </a:bodyPr>
          <a:lstStyle/>
          <a:p>
            <a:r>
              <a:rPr lang="en-IN" sz="1800" dirty="0"/>
              <a:t>Building a model to classify images into their appropriate categories using the </a:t>
            </a:r>
            <a:r>
              <a:rPr lang="en-IN" sz="1800" dirty="0">
                <a:solidFill>
                  <a:schemeClr val="tx1">
                    <a:lumMod val="95000"/>
                    <a:lumOff val="5000"/>
                  </a:schemeClr>
                </a:solidFill>
              </a:rPr>
              <a:t>intel-image-classification</a:t>
            </a:r>
            <a:r>
              <a:rPr lang="en-IN" sz="1800" dirty="0"/>
              <a:t> dataset.</a:t>
            </a:r>
          </a:p>
          <a:p>
            <a:r>
              <a:rPr lang="en-IN" sz="1800" dirty="0"/>
              <a:t> Using CNN (python 3.6 and </a:t>
            </a:r>
            <a:r>
              <a:rPr lang="en-IN" sz="1800" dirty="0" err="1"/>
              <a:t>tensorflow</a:t>
            </a:r>
            <a:r>
              <a:rPr lang="en-IN" sz="1800" dirty="0"/>
              <a:t>) </a:t>
            </a:r>
          </a:p>
          <a:p>
            <a:r>
              <a:rPr lang="en-IN" sz="1800" dirty="0"/>
              <a:t>● TensorFlow is an open-source software library for dataflow programming across a range of tasks. It is a symbolic math library, and is also used for machine learning applications such as neural networks.</a:t>
            </a:r>
          </a:p>
          <a:p>
            <a:endParaRPr lang="en-IN" sz="1800" dirty="0"/>
          </a:p>
        </p:txBody>
      </p:sp>
      <p:pic>
        <p:nvPicPr>
          <p:cNvPr id="7" name="Picture 6">
            <a:extLst>
              <a:ext uri="{FF2B5EF4-FFF2-40B4-BE49-F238E27FC236}">
                <a16:creationId xmlns:a16="http://schemas.microsoft.com/office/drawing/2014/main" id="{8F82FA06-C90F-4212-99AC-9CA6BC96CB29}"/>
              </a:ext>
            </a:extLst>
          </p:cNvPr>
          <p:cNvPicPr>
            <a:picLocks noChangeAspect="1"/>
          </p:cNvPicPr>
          <p:nvPr/>
        </p:nvPicPr>
        <p:blipFill>
          <a:blip r:embed="rId2"/>
          <a:stretch>
            <a:fillRect/>
          </a:stretch>
        </p:blipFill>
        <p:spPr>
          <a:xfrm>
            <a:off x="1998133" y="4122421"/>
            <a:ext cx="7405511" cy="2221935"/>
          </a:xfrm>
          <a:prstGeom prst="rect">
            <a:avLst/>
          </a:prstGeom>
        </p:spPr>
      </p:pic>
    </p:spTree>
    <p:extLst>
      <p:ext uri="{BB962C8B-B14F-4D97-AF65-F5344CB8AC3E}">
        <p14:creationId xmlns:p14="http://schemas.microsoft.com/office/powerpoint/2010/main" val="1780620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1398F-C34D-4329-9093-A2F88E35807B}"/>
              </a:ext>
            </a:extLst>
          </p:cNvPr>
          <p:cNvSpPr>
            <a:spLocks noGrp="1"/>
          </p:cNvSpPr>
          <p:nvPr>
            <p:ph type="title"/>
          </p:nvPr>
        </p:nvSpPr>
        <p:spPr/>
        <p:txBody>
          <a:bodyPr>
            <a:noAutofit/>
          </a:bodyPr>
          <a:lstStyle/>
          <a:p>
            <a:r>
              <a:rPr lang="en-IN" sz="5400" dirty="0">
                <a:solidFill>
                  <a:srgbClr val="FF0000"/>
                </a:solidFill>
              </a:rPr>
              <a:t>The intel-image-classification Dataset</a:t>
            </a:r>
          </a:p>
        </p:txBody>
      </p:sp>
      <p:sp>
        <p:nvSpPr>
          <p:cNvPr id="3" name="Content Placeholder 2">
            <a:extLst>
              <a:ext uri="{FF2B5EF4-FFF2-40B4-BE49-F238E27FC236}">
                <a16:creationId xmlns:a16="http://schemas.microsoft.com/office/drawing/2014/main" id="{3F52E01C-6BD0-40EC-849C-873B88675AEF}"/>
              </a:ext>
            </a:extLst>
          </p:cNvPr>
          <p:cNvSpPr>
            <a:spLocks noGrp="1"/>
          </p:cNvSpPr>
          <p:nvPr>
            <p:ph idx="1"/>
          </p:nvPr>
        </p:nvSpPr>
        <p:spPr/>
        <p:txBody>
          <a:bodyPr>
            <a:normAutofit/>
          </a:bodyPr>
          <a:lstStyle/>
          <a:p>
            <a:pPr algn="l" fontAlgn="base"/>
            <a:r>
              <a:rPr lang="en-IN" sz="2000" b="0" i="0" dirty="0">
                <a:effectLst/>
                <a:latin typeface="Inter"/>
              </a:rPr>
              <a:t>This Data contains around 25k images of size 150x150 distributed under 6 categories.</a:t>
            </a:r>
            <a:br>
              <a:rPr lang="en-IN" sz="2000" b="0" i="0" dirty="0">
                <a:effectLst/>
                <a:latin typeface="Inter"/>
              </a:rPr>
            </a:br>
            <a:r>
              <a:rPr lang="en-IN" sz="2000" b="0" i="0" dirty="0">
                <a:effectLst/>
                <a:latin typeface="Inter"/>
              </a:rPr>
              <a:t>{'buildings' -&gt; 0,</a:t>
            </a:r>
            <a:br>
              <a:rPr lang="en-IN" sz="2000" b="0" i="0" dirty="0">
                <a:effectLst/>
                <a:latin typeface="Inter"/>
              </a:rPr>
            </a:br>
            <a:r>
              <a:rPr lang="en-IN" sz="2000" b="0" i="0" dirty="0">
                <a:effectLst/>
                <a:latin typeface="Inter"/>
              </a:rPr>
              <a:t>'forest' -&gt; 1,</a:t>
            </a:r>
            <a:br>
              <a:rPr lang="en-IN" sz="2000" b="0" i="0" dirty="0">
                <a:effectLst/>
                <a:latin typeface="Inter"/>
              </a:rPr>
            </a:br>
            <a:r>
              <a:rPr lang="en-IN" sz="2000" b="0" i="0" dirty="0">
                <a:effectLst/>
                <a:latin typeface="Inter"/>
              </a:rPr>
              <a:t>'glacier' -&gt; 2,</a:t>
            </a:r>
            <a:br>
              <a:rPr lang="en-IN" sz="2000" b="0" i="0" dirty="0">
                <a:effectLst/>
                <a:latin typeface="Inter"/>
              </a:rPr>
            </a:br>
            <a:r>
              <a:rPr lang="en-IN" sz="2000" b="0" i="0" dirty="0">
                <a:effectLst/>
                <a:latin typeface="Inter"/>
              </a:rPr>
              <a:t>'mountain' -&gt; 3,</a:t>
            </a:r>
            <a:br>
              <a:rPr lang="en-IN" sz="2000" b="0" i="0" dirty="0">
                <a:effectLst/>
                <a:latin typeface="Inter"/>
              </a:rPr>
            </a:br>
            <a:r>
              <a:rPr lang="en-IN" sz="2000" b="0" i="0" dirty="0">
                <a:effectLst/>
                <a:latin typeface="Inter"/>
              </a:rPr>
              <a:t>'sea' -&gt; 4,</a:t>
            </a:r>
            <a:br>
              <a:rPr lang="en-IN" sz="2000" b="0" i="0" dirty="0">
                <a:effectLst/>
                <a:latin typeface="Inter"/>
              </a:rPr>
            </a:br>
            <a:r>
              <a:rPr lang="en-IN" sz="2000" b="0" i="0" dirty="0">
                <a:effectLst/>
                <a:latin typeface="Inter"/>
              </a:rPr>
              <a:t>'street' -&gt; 5 }</a:t>
            </a:r>
          </a:p>
        </p:txBody>
      </p:sp>
    </p:spTree>
    <p:extLst>
      <p:ext uri="{BB962C8B-B14F-4D97-AF65-F5344CB8AC3E}">
        <p14:creationId xmlns:p14="http://schemas.microsoft.com/office/powerpoint/2010/main" val="427285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4946A6-8023-467A-9FAD-4F45867C5486}"/>
              </a:ext>
            </a:extLst>
          </p:cNvPr>
          <p:cNvPicPr>
            <a:picLocks noChangeAspect="1"/>
          </p:cNvPicPr>
          <p:nvPr/>
        </p:nvPicPr>
        <p:blipFill>
          <a:blip r:embed="rId2"/>
          <a:stretch>
            <a:fillRect/>
          </a:stretch>
        </p:blipFill>
        <p:spPr>
          <a:xfrm>
            <a:off x="0" y="79023"/>
            <a:ext cx="12191999" cy="6265334"/>
          </a:xfrm>
          <a:prstGeom prst="rect">
            <a:avLst/>
          </a:prstGeom>
        </p:spPr>
      </p:pic>
    </p:spTree>
    <p:extLst>
      <p:ext uri="{BB962C8B-B14F-4D97-AF65-F5344CB8AC3E}">
        <p14:creationId xmlns:p14="http://schemas.microsoft.com/office/powerpoint/2010/main" val="13716662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38A5F-B94D-45CD-A6AE-3BA25D55768C}"/>
              </a:ext>
            </a:extLst>
          </p:cNvPr>
          <p:cNvSpPr>
            <a:spLocks noGrp="1"/>
          </p:cNvSpPr>
          <p:nvPr>
            <p:ph type="title"/>
          </p:nvPr>
        </p:nvSpPr>
        <p:spPr>
          <a:xfrm>
            <a:off x="1097280" y="857956"/>
            <a:ext cx="10058400" cy="879404"/>
          </a:xfrm>
        </p:spPr>
        <p:txBody>
          <a:bodyPr/>
          <a:lstStyle/>
          <a:p>
            <a:r>
              <a:rPr lang="en-IN" dirty="0"/>
              <a:t>Training Methodology</a:t>
            </a:r>
          </a:p>
        </p:txBody>
      </p:sp>
      <p:sp>
        <p:nvSpPr>
          <p:cNvPr id="3" name="Content Placeholder 2">
            <a:extLst>
              <a:ext uri="{FF2B5EF4-FFF2-40B4-BE49-F238E27FC236}">
                <a16:creationId xmlns:a16="http://schemas.microsoft.com/office/drawing/2014/main" id="{FA863FAE-C301-4262-A009-BF155EB4FDF2}"/>
              </a:ext>
            </a:extLst>
          </p:cNvPr>
          <p:cNvSpPr>
            <a:spLocks noGrp="1"/>
          </p:cNvSpPr>
          <p:nvPr>
            <p:ph idx="1"/>
          </p:nvPr>
        </p:nvSpPr>
        <p:spPr/>
        <p:txBody>
          <a:bodyPr/>
          <a:lstStyle/>
          <a:p>
            <a:r>
              <a:rPr lang="en-US" sz="2800" dirty="0">
                <a:solidFill>
                  <a:srgbClr val="FF0000"/>
                </a:solidFill>
              </a:rPr>
              <a:t>Some steps for training the model are:-</a:t>
            </a:r>
          </a:p>
          <a:p>
            <a:r>
              <a:rPr lang="en-US" sz="1800" dirty="0">
                <a:solidFill>
                  <a:schemeClr val="tx1">
                    <a:lumMod val="95000"/>
                    <a:lumOff val="5000"/>
                  </a:schemeClr>
                </a:solidFill>
              </a:rPr>
              <a:t>Step 1 :- Firstly we select the target data feature.</a:t>
            </a:r>
          </a:p>
          <a:p>
            <a:r>
              <a:rPr lang="en-US" sz="1800" dirty="0">
                <a:solidFill>
                  <a:schemeClr val="tx1">
                    <a:lumMod val="95000"/>
                    <a:lumOff val="5000"/>
                  </a:schemeClr>
                </a:solidFill>
              </a:rPr>
              <a:t>Steps 2 :- After it we divide the dataset into train and test data</a:t>
            </a:r>
          </a:p>
          <a:p>
            <a:r>
              <a:rPr lang="en-IN" sz="1800" dirty="0"/>
              <a:t>Steps 3:-Then we train the model using CNN.</a:t>
            </a:r>
          </a:p>
          <a:p>
            <a:r>
              <a:rPr lang="en-IN" sz="1800" dirty="0"/>
              <a:t>Step4 :- Then we predict our output using test data.</a:t>
            </a:r>
          </a:p>
        </p:txBody>
      </p:sp>
    </p:spTree>
    <p:extLst>
      <p:ext uri="{BB962C8B-B14F-4D97-AF65-F5344CB8AC3E}">
        <p14:creationId xmlns:p14="http://schemas.microsoft.com/office/powerpoint/2010/main" val="4178066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AB4E2-7A6C-4E3F-B792-8AB2CEEC68AF}"/>
              </a:ext>
            </a:extLst>
          </p:cNvPr>
          <p:cNvSpPr>
            <a:spLocks noGrp="1"/>
          </p:cNvSpPr>
          <p:nvPr>
            <p:ph type="title"/>
          </p:nvPr>
        </p:nvSpPr>
        <p:spPr/>
        <p:txBody>
          <a:bodyPr/>
          <a:lstStyle/>
          <a:p>
            <a:r>
              <a:rPr lang="en-IN" dirty="0"/>
              <a:t>Convolution Neural Network :-</a:t>
            </a:r>
          </a:p>
        </p:txBody>
      </p:sp>
      <p:sp>
        <p:nvSpPr>
          <p:cNvPr id="3" name="Content Placeholder 2">
            <a:extLst>
              <a:ext uri="{FF2B5EF4-FFF2-40B4-BE49-F238E27FC236}">
                <a16:creationId xmlns:a16="http://schemas.microsoft.com/office/drawing/2014/main" id="{8DC223F1-7020-41B5-8A6E-5C951E96C34B}"/>
              </a:ext>
            </a:extLst>
          </p:cNvPr>
          <p:cNvSpPr>
            <a:spLocks noGrp="1"/>
          </p:cNvSpPr>
          <p:nvPr>
            <p:ph idx="1"/>
          </p:nvPr>
        </p:nvSpPr>
        <p:spPr/>
        <p:txBody>
          <a:bodyPr/>
          <a:lstStyle/>
          <a:p>
            <a:r>
              <a:rPr lang="en-IN" dirty="0">
                <a:solidFill>
                  <a:schemeClr val="tx1">
                    <a:lumMod val="95000"/>
                    <a:lumOff val="5000"/>
                  </a:schemeClr>
                </a:solidFill>
              </a:rPr>
              <a:t>1) What is convolution ?</a:t>
            </a:r>
          </a:p>
          <a:p>
            <a:r>
              <a:rPr lang="en-IN" dirty="0"/>
              <a:t>2) What is neural Network?</a:t>
            </a:r>
          </a:p>
          <a:p>
            <a:r>
              <a:rPr lang="en-IN" sz="1800" dirty="0"/>
              <a:t>3) </a:t>
            </a:r>
            <a:r>
              <a:rPr lang="en-IN" sz="1800" dirty="0">
                <a:solidFill>
                  <a:schemeClr val="tx1">
                    <a:lumMod val="65000"/>
                    <a:lumOff val="35000"/>
                  </a:schemeClr>
                </a:solidFill>
              </a:rPr>
              <a:t>What is Convolution Neural Network?</a:t>
            </a:r>
          </a:p>
          <a:p>
            <a:r>
              <a:rPr lang="en-IN" sz="1800" dirty="0"/>
              <a:t>4) Architecture of traditional CNN</a:t>
            </a:r>
          </a:p>
          <a:p>
            <a:r>
              <a:rPr lang="en-IN" sz="1800" dirty="0"/>
              <a:t>5) </a:t>
            </a:r>
            <a:r>
              <a:rPr lang="en-IN" sz="1800" dirty="0">
                <a:solidFill>
                  <a:schemeClr val="tx1">
                    <a:lumMod val="65000"/>
                    <a:lumOff val="35000"/>
                  </a:schemeClr>
                </a:solidFill>
              </a:rPr>
              <a:t>Types of layers</a:t>
            </a:r>
          </a:p>
          <a:p>
            <a:r>
              <a:rPr lang="en-IN" sz="1800" dirty="0">
                <a:solidFill>
                  <a:schemeClr val="tx1">
                    <a:lumMod val="65000"/>
                    <a:lumOff val="35000"/>
                  </a:schemeClr>
                </a:solidFill>
              </a:rPr>
              <a:t>6) Padding</a:t>
            </a:r>
          </a:p>
          <a:p>
            <a:r>
              <a:rPr lang="en-IN" sz="1800" dirty="0">
                <a:solidFill>
                  <a:schemeClr val="tx1">
                    <a:lumMod val="65000"/>
                    <a:lumOff val="35000"/>
                  </a:schemeClr>
                </a:solidFill>
              </a:rPr>
              <a:t>7) Data Augmentation</a:t>
            </a:r>
          </a:p>
          <a:p>
            <a:endParaRPr lang="en-IN" sz="1800" dirty="0"/>
          </a:p>
          <a:p>
            <a:pPr marL="0" indent="0">
              <a:buNone/>
            </a:pPr>
            <a:endParaRPr lang="en-IN" sz="1800" b="1" dirty="0">
              <a:solidFill>
                <a:schemeClr val="tx1">
                  <a:lumMod val="65000"/>
                  <a:lumOff val="35000"/>
                </a:schemeClr>
              </a:solidFill>
              <a:latin typeface="-apple-system"/>
            </a:endParaRPr>
          </a:p>
          <a:p>
            <a:endParaRPr lang="en-IN" sz="1800" dirty="0">
              <a:solidFill>
                <a:schemeClr val="tx1">
                  <a:lumMod val="65000"/>
                  <a:lumOff val="35000"/>
                </a:schemeClr>
              </a:solidFill>
            </a:endParaRPr>
          </a:p>
        </p:txBody>
      </p:sp>
    </p:spTree>
    <p:extLst>
      <p:ext uri="{BB962C8B-B14F-4D97-AF65-F5344CB8AC3E}">
        <p14:creationId xmlns:p14="http://schemas.microsoft.com/office/powerpoint/2010/main" val="3402501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2160B-4694-4992-8921-F3964E94C876}"/>
              </a:ext>
            </a:extLst>
          </p:cNvPr>
          <p:cNvSpPr>
            <a:spLocks noGrp="1"/>
          </p:cNvSpPr>
          <p:nvPr>
            <p:ph type="title"/>
          </p:nvPr>
        </p:nvSpPr>
        <p:spPr/>
        <p:txBody>
          <a:bodyPr/>
          <a:lstStyle/>
          <a:p>
            <a:r>
              <a:rPr lang="en-IN" dirty="0"/>
              <a:t>What is convolution ?</a:t>
            </a:r>
          </a:p>
        </p:txBody>
      </p:sp>
      <p:sp>
        <p:nvSpPr>
          <p:cNvPr id="3" name="Content Placeholder 2">
            <a:extLst>
              <a:ext uri="{FF2B5EF4-FFF2-40B4-BE49-F238E27FC236}">
                <a16:creationId xmlns:a16="http://schemas.microsoft.com/office/drawing/2014/main" id="{CF44F420-03E5-47E1-BECC-9B50CA82E3E7}"/>
              </a:ext>
            </a:extLst>
          </p:cNvPr>
          <p:cNvSpPr>
            <a:spLocks noGrp="1"/>
          </p:cNvSpPr>
          <p:nvPr>
            <p:ph idx="1"/>
          </p:nvPr>
        </p:nvSpPr>
        <p:spPr/>
        <p:txBody>
          <a:bodyPr>
            <a:normAutofit/>
          </a:bodyPr>
          <a:lstStyle/>
          <a:p>
            <a:r>
              <a:rPr lang="en-IN" sz="3200" b="1" i="0" dirty="0">
                <a:solidFill>
                  <a:srgbClr val="202124"/>
                </a:solidFill>
                <a:effectLst/>
                <a:latin typeface="arial" panose="020B0604020202020204" pitchFamily="34" charset="0"/>
              </a:rPr>
              <a:t>Convolution</a:t>
            </a:r>
            <a:r>
              <a:rPr lang="en-IN" sz="3200" b="0" i="0" dirty="0">
                <a:solidFill>
                  <a:srgbClr val="202124"/>
                </a:solidFill>
                <a:effectLst/>
                <a:latin typeface="arial" panose="020B0604020202020204" pitchFamily="34" charset="0"/>
              </a:rPr>
              <a:t> is the first layer to extract features from an input image. </a:t>
            </a:r>
            <a:r>
              <a:rPr lang="en-IN" sz="3200" b="1" i="0" dirty="0">
                <a:solidFill>
                  <a:srgbClr val="202124"/>
                </a:solidFill>
                <a:effectLst/>
                <a:latin typeface="arial" panose="020B0604020202020204" pitchFamily="34" charset="0"/>
              </a:rPr>
              <a:t>Convolution</a:t>
            </a:r>
            <a:r>
              <a:rPr lang="en-IN" sz="3200" b="0" i="0" dirty="0">
                <a:solidFill>
                  <a:srgbClr val="202124"/>
                </a:solidFill>
                <a:effectLst/>
                <a:latin typeface="arial" panose="020B0604020202020204" pitchFamily="34" charset="0"/>
              </a:rPr>
              <a:t> preserves the relationship between pixels by </a:t>
            </a:r>
            <a:r>
              <a:rPr lang="en-IN" sz="3200" b="1" i="0" dirty="0">
                <a:solidFill>
                  <a:srgbClr val="202124"/>
                </a:solidFill>
                <a:effectLst/>
                <a:latin typeface="arial" panose="020B0604020202020204" pitchFamily="34" charset="0"/>
              </a:rPr>
              <a:t>learning</a:t>
            </a:r>
            <a:r>
              <a:rPr lang="en-IN" sz="3200" b="0" i="0" dirty="0">
                <a:solidFill>
                  <a:srgbClr val="202124"/>
                </a:solidFill>
                <a:effectLst/>
                <a:latin typeface="arial" panose="020B0604020202020204" pitchFamily="34" charset="0"/>
              </a:rPr>
              <a:t> image features using small squares of input data. It is a mathematical operation that takes two inputs such as image matrix and a filter or kernel.</a:t>
            </a:r>
            <a:endParaRPr lang="en-IN" sz="3200" dirty="0"/>
          </a:p>
        </p:txBody>
      </p:sp>
    </p:spTree>
    <p:extLst>
      <p:ext uri="{BB962C8B-B14F-4D97-AF65-F5344CB8AC3E}">
        <p14:creationId xmlns:p14="http://schemas.microsoft.com/office/powerpoint/2010/main" val="3421381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AB6FC-64A9-4AA1-A1A8-5BD7F54016A7}"/>
              </a:ext>
            </a:extLst>
          </p:cNvPr>
          <p:cNvSpPr>
            <a:spLocks noGrp="1"/>
          </p:cNvSpPr>
          <p:nvPr>
            <p:ph type="title"/>
          </p:nvPr>
        </p:nvSpPr>
        <p:spPr/>
        <p:txBody>
          <a:bodyPr/>
          <a:lstStyle/>
          <a:p>
            <a:r>
              <a:rPr lang="en-IN" dirty="0"/>
              <a:t>What is neural Network?</a:t>
            </a:r>
          </a:p>
        </p:txBody>
      </p:sp>
      <p:sp>
        <p:nvSpPr>
          <p:cNvPr id="3" name="Content Placeholder 2">
            <a:extLst>
              <a:ext uri="{FF2B5EF4-FFF2-40B4-BE49-F238E27FC236}">
                <a16:creationId xmlns:a16="http://schemas.microsoft.com/office/drawing/2014/main" id="{C5DF4D17-1566-4C82-A322-8C915D934D13}"/>
              </a:ext>
            </a:extLst>
          </p:cNvPr>
          <p:cNvSpPr>
            <a:spLocks noGrp="1"/>
          </p:cNvSpPr>
          <p:nvPr>
            <p:ph idx="1"/>
          </p:nvPr>
        </p:nvSpPr>
        <p:spPr/>
        <p:txBody>
          <a:bodyPr>
            <a:normAutofit/>
          </a:bodyPr>
          <a:lstStyle/>
          <a:p>
            <a:r>
              <a:rPr lang="en-IN" sz="3200" b="0" i="0" dirty="0">
                <a:solidFill>
                  <a:srgbClr val="262626"/>
                </a:solidFill>
                <a:effectLst/>
                <a:latin typeface="IBM Plex Sans"/>
              </a:rPr>
              <a:t>Neural networks reflect the </a:t>
            </a:r>
            <a:r>
              <a:rPr lang="en-IN" sz="3200" b="0" i="0" dirty="0" err="1">
                <a:solidFill>
                  <a:srgbClr val="262626"/>
                </a:solidFill>
                <a:effectLst/>
                <a:latin typeface="IBM Plex Sans"/>
              </a:rPr>
              <a:t>behavior</a:t>
            </a:r>
            <a:r>
              <a:rPr lang="en-IN" sz="3200" b="0" i="0" dirty="0">
                <a:solidFill>
                  <a:srgbClr val="262626"/>
                </a:solidFill>
                <a:effectLst/>
                <a:latin typeface="IBM Plex Sans"/>
              </a:rPr>
              <a:t> of the human brain, allowing computer programs to recognize patterns and solve common problems in the fields of AI, machine learning, and deep learning.</a:t>
            </a:r>
            <a:endParaRPr lang="en-IN" sz="3200" dirty="0"/>
          </a:p>
        </p:txBody>
      </p:sp>
    </p:spTree>
    <p:extLst>
      <p:ext uri="{BB962C8B-B14F-4D97-AF65-F5344CB8AC3E}">
        <p14:creationId xmlns:p14="http://schemas.microsoft.com/office/powerpoint/2010/main" val="2435821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2947A-67FA-4C00-9173-557A15ADC3D8}"/>
              </a:ext>
            </a:extLst>
          </p:cNvPr>
          <p:cNvSpPr>
            <a:spLocks noGrp="1"/>
          </p:cNvSpPr>
          <p:nvPr>
            <p:ph type="title"/>
          </p:nvPr>
        </p:nvSpPr>
        <p:spPr/>
        <p:txBody>
          <a:bodyPr/>
          <a:lstStyle/>
          <a:p>
            <a:r>
              <a:rPr lang="en-IN" dirty="0"/>
              <a:t>What is Convolution Neural Network?</a:t>
            </a:r>
          </a:p>
        </p:txBody>
      </p:sp>
      <p:sp>
        <p:nvSpPr>
          <p:cNvPr id="3" name="Content Placeholder 2">
            <a:extLst>
              <a:ext uri="{FF2B5EF4-FFF2-40B4-BE49-F238E27FC236}">
                <a16:creationId xmlns:a16="http://schemas.microsoft.com/office/drawing/2014/main" id="{2E099C8A-587F-4BCE-B00C-485511185F3C}"/>
              </a:ext>
            </a:extLst>
          </p:cNvPr>
          <p:cNvSpPr>
            <a:spLocks noGrp="1"/>
          </p:cNvSpPr>
          <p:nvPr>
            <p:ph idx="1"/>
          </p:nvPr>
        </p:nvSpPr>
        <p:spPr/>
        <p:txBody>
          <a:bodyPr>
            <a:normAutofit/>
          </a:bodyPr>
          <a:lstStyle/>
          <a:p>
            <a:r>
              <a:rPr lang="en-IN" sz="3200" b="0" i="0" dirty="0">
                <a:solidFill>
                  <a:srgbClr val="1D2129"/>
                </a:solidFill>
                <a:effectLst/>
                <a:latin typeface="Ubuntu"/>
              </a:rPr>
              <a:t>A convolutional </a:t>
            </a:r>
            <a:r>
              <a:rPr lang="en-IN" sz="3200" b="0" i="0" u="none" strike="noStrike" dirty="0">
                <a:solidFill>
                  <a:schemeClr val="tx1">
                    <a:lumMod val="85000"/>
                    <a:lumOff val="15000"/>
                  </a:schemeClr>
                </a:solidFill>
                <a:effectLst/>
                <a:latin typeface="Ubuntu"/>
              </a:rPr>
              <a:t>neural network</a:t>
            </a:r>
            <a:r>
              <a:rPr lang="en-IN" sz="3200" b="0" i="0" dirty="0">
                <a:solidFill>
                  <a:srgbClr val="1D2129"/>
                </a:solidFill>
                <a:effectLst/>
                <a:latin typeface="Ubuntu"/>
              </a:rPr>
              <a:t>, or CNN, is a </a:t>
            </a:r>
            <a:r>
              <a:rPr lang="en-IN" sz="3200" dirty="0">
                <a:solidFill>
                  <a:srgbClr val="1D2129"/>
                </a:solidFill>
                <a:latin typeface="Ubuntu"/>
              </a:rPr>
              <a:t>deep</a:t>
            </a:r>
            <a:r>
              <a:rPr lang="en-IN" sz="3200" dirty="0">
                <a:latin typeface="Ubuntu"/>
              </a:rPr>
              <a:t> learning</a:t>
            </a:r>
            <a:r>
              <a:rPr lang="en-IN" sz="3200" b="0" i="0" dirty="0">
                <a:solidFill>
                  <a:srgbClr val="1D2129"/>
                </a:solidFill>
                <a:effectLst/>
                <a:latin typeface="Ubuntu"/>
              </a:rPr>
              <a:t> neural network designed for processing structured arrays of data such as images.</a:t>
            </a:r>
            <a:endParaRPr lang="en-IN" sz="3200" dirty="0"/>
          </a:p>
        </p:txBody>
      </p:sp>
    </p:spTree>
    <p:extLst>
      <p:ext uri="{BB962C8B-B14F-4D97-AF65-F5344CB8AC3E}">
        <p14:creationId xmlns:p14="http://schemas.microsoft.com/office/powerpoint/2010/main" val="2111017211"/>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747A963-53E0-44AF-AF13-963FE676C6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38A3B04-B0F3-4C12-A722-52B5CF6D9723}">
  <ds:schemaRefs>
    <ds:schemaRef ds:uri="http://schemas.microsoft.com/sharepoint/v3/contenttype/forms"/>
  </ds:schemaRefs>
</ds:datastoreItem>
</file>

<file path=customXml/itemProps3.xml><?xml version="1.0" encoding="utf-8"?>
<ds:datastoreItem xmlns:ds="http://schemas.openxmlformats.org/officeDocument/2006/customXml" ds:itemID="{4F5B1FD9-3BB6-4DA9-A089-3B68C2323D4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{AD556AFA-880C-4664-8DBC-ED63CCD023C5}tf33845126_win32</Template>
  <TotalTime>3313</TotalTime>
  <Words>702</Words>
  <Application>Microsoft Office PowerPoint</Application>
  <PresentationFormat>Widescreen</PresentationFormat>
  <Paragraphs>56</Paragraphs>
  <Slides>18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-apple-system</vt:lpstr>
      <vt:lpstr>Arial</vt:lpstr>
      <vt:lpstr>Bookman Old Style</vt:lpstr>
      <vt:lpstr>Calibri</vt:lpstr>
      <vt:lpstr>Franklin Gothic Book</vt:lpstr>
      <vt:lpstr>Helvetica Neue</vt:lpstr>
      <vt:lpstr>IBM Plex Sans</vt:lpstr>
      <vt:lpstr>Inter</vt:lpstr>
      <vt:lpstr>Ubuntu</vt:lpstr>
      <vt:lpstr>1_RetrospectVTI</vt:lpstr>
      <vt:lpstr>Image Classification Using CNN</vt:lpstr>
      <vt:lpstr>Project Description </vt:lpstr>
      <vt:lpstr>The intel-image-classification Dataset</vt:lpstr>
      <vt:lpstr>PowerPoint Presentation</vt:lpstr>
      <vt:lpstr>Training Methodology</vt:lpstr>
      <vt:lpstr>Convolution Neural Network :-</vt:lpstr>
      <vt:lpstr>What is convolution ?</vt:lpstr>
      <vt:lpstr>What is neural Network?</vt:lpstr>
      <vt:lpstr>What is Convolution Neural Network?</vt:lpstr>
      <vt:lpstr>Architecture of a traditional CNN</vt:lpstr>
      <vt:lpstr>Types of layer</vt:lpstr>
      <vt:lpstr> </vt:lpstr>
      <vt:lpstr>2) pooling  Layers</vt:lpstr>
      <vt:lpstr>PowerPoint Presentation</vt:lpstr>
      <vt:lpstr>3) Fully Connected (FC)</vt:lpstr>
      <vt:lpstr>Padding</vt:lpstr>
      <vt:lpstr>Data Augmentation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Classification Using CNN</dc:title>
  <dc:creator>Gaurav Singh</dc:creator>
  <cp:lastModifiedBy>Gaurav Singh</cp:lastModifiedBy>
  <cp:revision>29</cp:revision>
  <dcterms:created xsi:type="dcterms:W3CDTF">2021-03-02T18:56:02Z</dcterms:created>
  <dcterms:modified xsi:type="dcterms:W3CDTF">2021-03-07T13:52:14Z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